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8"/>
  </p:notesMasterIdLst>
  <p:sldIdLst>
    <p:sldId id="343"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58" r:id="rId16"/>
    <p:sldId id="35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43CE6E-BCE8-F244-A6B5-120A4DA00BA5}" v="8" dt="2022-08-11T12:33:51.0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197"/>
  </p:normalViewPr>
  <p:slideViewPr>
    <p:cSldViewPr snapToGrid="0" snapToObjects="1">
      <p:cViewPr varScale="1">
        <p:scale>
          <a:sx n="121" d="100"/>
          <a:sy n="121" d="100"/>
        </p:scale>
        <p:origin x="2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C410E-E54B-2E47-A583-647E1543BB70}" type="datetimeFigureOut">
              <a:rPr lang="en-US" smtClean="0"/>
              <a:t>8/11/22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1A93C4-7C78-AA40-A3C5-496046FB85A0}" type="slidenum">
              <a:rPr lang="en-US" smtClean="0"/>
              <a:t>‹#›</a:t>
            </a:fld>
            <a:endParaRPr lang="en-US"/>
          </a:p>
        </p:txBody>
      </p:sp>
    </p:spTree>
    <p:extLst>
      <p:ext uri="{BB962C8B-B14F-4D97-AF65-F5344CB8AC3E}">
        <p14:creationId xmlns:p14="http://schemas.microsoft.com/office/powerpoint/2010/main" val="2038790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5710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6589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16837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220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3955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209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577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When animals breakdown amino and nucleic acids, nitrogenous waste is formed in the form of ammonia.</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1702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Ammonia is highly basic, toxic and can be very reactive. Marine and freshwater organisms can release the ammonia directly into the surrounding water.</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Terrestrial organisms convert ammonia into a less toxic form (urea or uric acid)  before excretion. What form depends on the animal's evolutionary history and habitat.</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Amphibians release waste as ammonia as larvae and urea as adults</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Birds and insects release ammonia as uric acid. </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Uric acid does not require water and is highly concentrated. This is beneficial to these organisms as they do not have to carry the extra water around (less energy for flight)</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Mammals release their waste in the less toxic form known as urea</a:t>
            </a:r>
          </a:p>
          <a:p>
            <a:endParaRPr lang="en-AU"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042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1427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3733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6854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2625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8078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DBF5369-5432-4AE9-86F7-474D09D0705D}"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398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GB"/>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smtClean="0"/>
              <a:pPr/>
              <a:t>8/11/22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33288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8/11/22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343806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8/11/22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072825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8/11/22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94743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smtClean="0"/>
              <a:pPr/>
              <a:t>8/11/22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6316343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8/11/22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32585492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8/11/22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28390196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8/11/22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46645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8/11/22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66842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GB"/>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smtClean="0"/>
              <a:t>8/11/22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1239188"/>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GB"/>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smtClean="0"/>
              <a:t>8/11/22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60983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smtClean="0"/>
              <a:pPr/>
              <a:t>8/11/22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490583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4.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7DBBA-BA3E-E446-A0EA-E271FBEF7044}"/>
              </a:ext>
            </a:extLst>
          </p:cNvPr>
          <p:cNvSpPr>
            <a:spLocks noGrp="1"/>
          </p:cNvSpPr>
          <p:nvPr>
            <p:ph type="title"/>
          </p:nvPr>
        </p:nvSpPr>
        <p:spPr>
          <a:xfrm>
            <a:off x="3206042" y="-373797"/>
            <a:ext cx="7078319" cy="3311978"/>
          </a:xfrm>
        </p:spPr>
        <p:txBody>
          <a:bodyPr vert="horz" lIns="91440" tIns="45720" rIns="91440" bIns="45720" rtlCol="0" anchor="b">
            <a:normAutofit/>
          </a:bodyPr>
          <a:lstStyle/>
          <a:p>
            <a:pPr algn="ctr"/>
            <a:r>
              <a:rPr lang="en-US" sz="8000" dirty="0"/>
              <a:t>Homeostasis</a:t>
            </a:r>
          </a:p>
        </p:txBody>
      </p:sp>
      <p:sp>
        <p:nvSpPr>
          <p:cNvPr id="6" name="Text Placeholder 5">
            <a:extLst>
              <a:ext uri="{FF2B5EF4-FFF2-40B4-BE49-F238E27FC236}">
                <a16:creationId xmlns:a16="http://schemas.microsoft.com/office/drawing/2014/main" id="{1A84D8A7-259C-2141-94D3-F22E0AADEE5A}"/>
              </a:ext>
            </a:extLst>
          </p:cNvPr>
          <p:cNvSpPr>
            <a:spLocks noGrp="1"/>
          </p:cNvSpPr>
          <p:nvPr>
            <p:ph type="body" idx="1"/>
          </p:nvPr>
        </p:nvSpPr>
        <p:spPr>
          <a:xfrm>
            <a:off x="1990658" y="5105562"/>
            <a:ext cx="9509088" cy="742279"/>
          </a:xfrm>
        </p:spPr>
        <p:txBody>
          <a:bodyPr vert="horz" lIns="91440" tIns="45720" rIns="91440" bIns="45720" rtlCol="0" anchor="ctr">
            <a:noAutofit/>
          </a:bodyPr>
          <a:lstStyle/>
          <a:p>
            <a:pPr algn="ctr"/>
            <a:r>
              <a:rPr lang="en-US" sz="4000" dirty="0"/>
              <a:t>Osmoregulation– Nitrogenous waste</a:t>
            </a:r>
            <a:endParaRPr lang="en-US" sz="4000" dirty="0">
              <a:solidFill>
                <a:srgbClr val="2A1A00"/>
              </a:solidFill>
            </a:endParaRPr>
          </a:p>
        </p:txBody>
      </p:sp>
    </p:spTree>
    <p:extLst>
      <p:ext uri="{BB962C8B-B14F-4D97-AF65-F5344CB8AC3E}">
        <p14:creationId xmlns:p14="http://schemas.microsoft.com/office/powerpoint/2010/main" val="4064606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B4C85-5E9E-794C-95C0-1C8A05224BA3}"/>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2900" spc="800" dirty="0"/>
              <a:t>Nitrogenous waste</a:t>
            </a:r>
          </a:p>
        </p:txBody>
      </p:sp>
      <p:pic>
        <p:nvPicPr>
          <p:cNvPr id="4" name="Picture 2" descr="Excretion: Birdsï¡Birds excrete uricacid directly withfeces. ">
            <a:extLst>
              <a:ext uri="{FF2B5EF4-FFF2-40B4-BE49-F238E27FC236}">
                <a16:creationId xmlns:a16="http://schemas.microsoft.com/office/drawing/2014/main" id="{9321967B-0D10-6A48-BEB5-A291A19ECA7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77407" y="451166"/>
            <a:ext cx="7083222" cy="5312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304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1AB07-AF0E-5747-9871-39011D918CEB}"/>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2900" spc="800" dirty="0"/>
              <a:t>Nitrogenous waste</a:t>
            </a:r>
          </a:p>
        </p:txBody>
      </p:sp>
      <p:pic>
        <p:nvPicPr>
          <p:cNvPr id="4" name="Picture 2" descr="Excretion: Birdsï¡Q: Why would birdsneed to excreteurine as uric acid asopposed to ureawhen it is soenergeticallyexpensive ...">
            <a:extLst>
              <a:ext uri="{FF2B5EF4-FFF2-40B4-BE49-F238E27FC236}">
                <a16:creationId xmlns:a16="http://schemas.microsoft.com/office/drawing/2014/main" id="{6AB00660-DF61-6D45-873F-4188E6D8DE0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158749" y="796440"/>
            <a:ext cx="7388397" cy="5541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311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F1C78-7F7C-074B-A973-5620FD1F8821}"/>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2900" spc="800"/>
              <a:t>Nitrogenous waste</a:t>
            </a:r>
          </a:p>
        </p:txBody>
      </p:sp>
      <p:pic>
        <p:nvPicPr>
          <p:cNvPr id="4" name="Picture 2" descr="Excretion: Reptilesï¡Q: Why would reptiles need to excrete urine as uricacid as opposed to urea?ï¡A1: Water retention in hot...">
            <a:extLst>
              <a:ext uri="{FF2B5EF4-FFF2-40B4-BE49-F238E27FC236}">
                <a16:creationId xmlns:a16="http://schemas.microsoft.com/office/drawing/2014/main" id="{03EE9482-DE2F-7C46-8C51-847A49EEA55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31661" y="840835"/>
            <a:ext cx="6972300" cy="522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014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C0451-B3B3-BD4A-9632-991CA7E41939}"/>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2900" spc="800"/>
              <a:t>Nitrogenous waste</a:t>
            </a:r>
          </a:p>
        </p:txBody>
      </p:sp>
      <p:pic>
        <p:nvPicPr>
          <p:cNvPr id="4" name="Picture 2" descr="Uric acidstored ineggshttp://eaglenest.blogs.wm.edu/files/2010/02/Eagles0041.JPG ">
            <a:extLst>
              <a:ext uri="{FF2B5EF4-FFF2-40B4-BE49-F238E27FC236}">
                <a16:creationId xmlns:a16="http://schemas.microsoft.com/office/drawing/2014/main" id="{1959ADA5-BE14-404C-8FEC-DC8766D34C6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37336" y="836580"/>
            <a:ext cx="6972299" cy="5229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969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0306-085D-5D46-811A-34A3E03174BB}"/>
              </a:ext>
            </a:extLst>
          </p:cNvPr>
          <p:cNvSpPr>
            <a:spLocks noGrp="1"/>
          </p:cNvSpPr>
          <p:nvPr>
            <p:ph type="title"/>
          </p:nvPr>
        </p:nvSpPr>
        <p:spPr>
          <a:xfrm>
            <a:off x="859167" y="657752"/>
            <a:ext cx="3437290" cy="4374850"/>
          </a:xfrm>
        </p:spPr>
        <p:txBody>
          <a:bodyPr vert="horz" lIns="91440" tIns="45720" rIns="91440" bIns="45720" rtlCol="0" anchor="ctr">
            <a:normAutofit/>
          </a:bodyPr>
          <a:lstStyle/>
          <a:p>
            <a:pPr algn="ctr"/>
            <a:r>
              <a:rPr lang="en-US" sz="2900" spc="800" dirty="0"/>
              <a:t>Nitrogenous waste</a:t>
            </a:r>
          </a:p>
        </p:txBody>
      </p:sp>
      <p:pic>
        <p:nvPicPr>
          <p:cNvPr id="4" name="Picture 2" descr="ComparingNitrogenousWastehttp://www.biog1105-1106.org/demos/105/unit7/media/nitrogenouswastes.1.jpg ">
            <a:extLst>
              <a:ext uri="{FF2B5EF4-FFF2-40B4-BE49-F238E27FC236}">
                <a16:creationId xmlns:a16="http://schemas.microsoft.com/office/drawing/2014/main" id="{A1645C3F-D6FA-F54F-9FB4-9C01E0901B1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37336" y="836580"/>
            <a:ext cx="6972299" cy="5229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19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0F28-A815-CB43-A7E3-3891055DB844}"/>
              </a:ext>
            </a:extLst>
          </p:cNvPr>
          <p:cNvSpPr>
            <a:spLocks noGrp="1"/>
          </p:cNvSpPr>
          <p:nvPr>
            <p:ph type="title"/>
          </p:nvPr>
        </p:nvSpPr>
        <p:spPr/>
        <p:txBody>
          <a:bodyPr/>
          <a:lstStyle/>
          <a:p>
            <a:r>
              <a:rPr lang="en-US" dirty="0"/>
              <a:t>Exam focus</a:t>
            </a:r>
          </a:p>
        </p:txBody>
      </p:sp>
      <p:pic>
        <p:nvPicPr>
          <p:cNvPr id="4" name="Content Placeholder 3">
            <a:extLst>
              <a:ext uri="{FF2B5EF4-FFF2-40B4-BE49-F238E27FC236}">
                <a16:creationId xmlns:a16="http://schemas.microsoft.com/office/drawing/2014/main" id="{87CE5BE6-19AD-474F-AF4F-249AB489C753}"/>
              </a:ext>
            </a:extLst>
          </p:cNvPr>
          <p:cNvPicPr>
            <a:picLocks noGrp="1"/>
          </p:cNvPicPr>
          <p:nvPr>
            <p:ph idx="1"/>
          </p:nvPr>
        </p:nvPicPr>
        <p:blipFill rotWithShape="1">
          <a:blip r:embed="rId2">
            <a:extLst>
              <a:ext uri="{28A0092B-C50C-407E-A947-70E740481C1C}">
                <a14:useLocalDpi xmlns:a14="http://schemas.microsoft.com/office/drawing/2010/main" val="0"/>
              </a:ext>
            </a:extLst>
          </a:blip>
          <a:srcRect b="71656"/>
          <a:stretch/>
        </p:blipFill>
        <p:spPr bwMode="auto">
          <a:xfrm>
            <a:off x="5166182" y="246290"/>
            <a:ext cx="6934200" cy="968320"/>
          </a:xfrm>
          <a:prstGeom prst="rect">
            <a:avLst/>
          </a:prstGeom>
          <a:noFill/>
          <a:ln>
            <a:noFill/>
          </a:ln>
        </p:spPr>
      </p:pic>
      <p:pic>
        <p:nvPicPr>
          <p:cNvPr id="5" name="Picture 4">
            <a:extLst>
              <a:ext uri="{FF2B5EF4-FFF2-40B4-BE49-F238E27FC236}">
                <a16:creationId xmlns:a16="http://schemas.microsoft.com/office/drawing/2014/main" id="{A19FB6D3-64D0-8E4E-9385-3B1AF541DF9A}"/>
              </a:ext>
            </a:extLst>
          </p:cNvPr>
          <p:cNvPicPr/>
          <p:nvPr/>
        </p:nvPicPr>
        <p:blipFill rotWithShape="1">
          <a:blip r:embed="rId3">
            <a:extLst>
              <a:ext uri="{28A0092B-C50C-407E-A947-70E740481C1C}">
                <a14:useLocalDpi xmlns:a14="http://schemas.microsoft.com/office/drawing/2010/main" val="0"/>
              </a:ext>
            </a:extLst>
          </a:blip>
          <a:srcRect l="436" t="1" b="32638"/>
          <a:stretch/>
        </p:blipFill>
        <p:spPr bwMode="auto">
          <a:xfrm>
            <a:off x="361003" y="1214610"/>
            <a:ext cx="5706509" cy="5207750"/>
          </a:xfrm>
          <a:prstGeom prst="rect">
            <a:avLst/>
          </a:prstGeom>
          <a:noFill/>
          <a:ln>
            <a:noFill/>
          </a:ln>
        </p:spPr>
      </p:pic>
      <p:pic>
        <p:nvPicPr>
          <p:cNvPr id="6" name="Picture 5">
            <a:extLst>
              <a:ext uri="{FF2B5EF4-FFF2-40B4-BE49-F238E27FC236}">
                <a16:creationId xmlns:a16="http://schemas.microsoft.com/office/drawing/2014/main" id="{DAE51124-CEE1-284F-A494-8169F25C37E8}"/>
              </a:ext>
            </a:extLst>
          </p:cNvPr>
          <p:cNvPicPr/>
          <p:nvPr/>
        </p:nvPicPr>
        <p:blipFill rotWithShape="1">
          <a:blip r:embed="rId4">
            <a:extLst>
              <a:ext uri="{28A0092B-C50C-407E-A947-70E740481C1C}">
                <a14:useLocalDpi xmlns:a14="http://schemas.microsoft.com/office/drawing/2010/main" val="0"/>
              </a:ext>
            </a:extLst>
          </a:blip>
          <a:srcRect l="7322" t="8159" b="38994"/>
          <a:stretch/>
        </p:blipFill>
        <p:spPr bwMode="auto">
          <a:xfrm>
            <a:off x="6100399" y="1350705"/>
            <a:ext cx="5524041" cy="1171779"/>
          </a:xfrm>
          <a:prstGeom prst="rect">
            <a:avLst/>
          </a:prstGeom>
          <a:noFill/>
          <a:ln>
            <a:noFill/>
          </a:ln>
        </p:spPr>
      </p:pic>
      <p:pic>
        <p:nvPicPr>
          <p:cNvPr id="7" name="Picture 6">
            <a:extLst>
              <a:ext uri="{FF2B5EF4-FFF2-40B4-BE49-F238E27FC236}">
                <a16:creationId xmlns:a16="http://schemas.microsoft.com/office/drawing/2014/main" id="{6003B202-065F-4844-92D6-4AE3E7EBB56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124489" y="2650773"/>
            <a:ext cx="5731510" cy="1533525"/>
          </a:xfrm>
          <a:prstGeom prst="rect">
            <a:avLst/>
          </a:prstGeom>
          <a:noFill/>
          <a:ln>
            <a:noFill/>
          </a:ln>
        </p:spPr>
      </p:pic>
      <p:sp>
        <p:nvSpPr>
          <p:cNvPr id="8" name="TextBox 7">
            <a:extLst>
              <a:ext uri="{FF2B5EF4-FFF2-40B4-BE49-F238E27FC236}">
                <a16:creationId xmlns:a16="http://schemas.microsoft.com/office/drawing/2014/main" id="{57B27435-D709-B340-8957-47ECBC1EC8F9}"/>
              </a:ext>
            </a:extLst>
          </p:cNvPr>
          <p:cNvSpPr txBox="1"/>
          <p:nvPr/>
        </p:nvSpPr>
        <p:spPr>
          <a:xfrm>
            <a:off x="6201104" y="4202942"/>
            <a:ext cx="5654896" cy="2585323"/>
          </a:xfrm>
          <a:prstGeom prst="rect">
            <a:avLst/>
          </a:prstGeom>
          <a:noFill/>
        </p:spPr>
        <p:txBody>
          <a:bodyPr wrap="square" rtlCol="0">
            <a:spAutoFit/>
          </a:bodyPr>
          <a:lstStyle/>
          <a:p>
            <a:r>
              <a:rPr lang="en-US" dirty="0"/>
              <a:t>What are the recuring themes of the exam questions?</a:t>
            </a:r>
          </a:p>
          <a:p>
            <a:endParaRPr lang="en-US" dirty="0"/>
          </a:p>
          <a:p>
            <a:pPr marL="285750" indent="-285750">
              <a:buFont typeface="Arial" panose="020B0604020202020204" pitchFamily="34" charset="0"/>
              <a:buChar char="•"/>
            </a:pPr>
            <a:r>
              <a:rPr lang="en-US" dirty="0"/>
              <a:t>Name the nitrogenous waste produced by different vertebrate groups</a:t>
            </a:r>
          </a:p>
          <a:p>
            <a:pPr marL="285750" indent="-285750">
              <a:buFont typeface="Arial" panose="020B0604020202020204" pitchFamily="34" charset="0"/>
              <a:buChar char="•"/>
            </a:pPr>
            <a:r>
              <a:rPr lang="en-US" dirty="0"/>
              <a:t>Relate toxicity, solubility and energy to each nitrogenous waste</a:t>
            </a:r>
          </a:p>
          <a:p>
            <a:pPr marL="285750" indent="-285750">
              <a:buFont typeface="Arial" panose="020B0604020202020204" pitchFamily="34" charset="0"/>
              <a:buChar char="•"/>
            </a:pPr>
            <a:r>
              <a:rPr lang="en-US" dirty="0"/>
              <a:t>Relate water availability of the environment to the type of nitrogenous waste produced by the vertebrate</a:t>
            </a:r>
          </a:p>
          <a:p>
            <a:pPr marL="285750" indent="-285750">
              <a:buFont typeface="Arial" panose="020B0604020202020204" pitchFamily="34" charset="0"/>
              <a:buChar char="•"/>
            </a:pPr>
            <a:r>
              <a:rPr lang="en-US" dirty="0"/>
              <a:t>Vertebrate evolution &amp; nitrogenous waste</a:t>
            </a:r>
          </a:p>
        </p:txBody>
      </p:sp>
    </p:spTree>
    <p:extLst>
      <p:ext uri="{BB962C8B-B14F-4D97-AF65-F5344CB8AC3E}">
        <p14:creationId xmlns:p14="http://schemas.microsoft.com/office/powerpoint/2010/main" val="296232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Activities</a:t>
            </a:r>
          </a:p>
        </p:txBody>
      </p:sp>
      <p:sp>
        <p:nvSpPr>
          <p:cNvPr id="3" name="Content Placeholder 2"/>
          <p:cNvSpPr>
            <a:spLocks noGrp="1"/>
          </p:cNvSpPr>
          <p:nvPr>
            <p:ph idx="1"/>
          </p:nvPr>
        </p:nvSpPr>
        <p:spPr/>
        <p:txBody>
          <a:bodyPr/>
          <a:lstStyle/>
          <a:p>
            <a:r>
              <a:rPr lang="en-AU" dirty="0"/>
              <a:t>Complete Nitrogenous Waste Table</a:t>
            </a:r>
          </a:p>
          <a:p>
            <a:r>
              <a:rPr lang="en-AU" dirty="0"/>
              <a:t>Biology WA Units 3 &amp; 4</a:t>
            </a:r>
          </a:p>
          <a:p>
            <a:pPr lvl="1"/>
            <a:r>
              <a:rPr lang="en-AU" dirty="0"/>
              <a:t>Set 11.2 </a:t>
            </a:r>
            <a:r>
              <a:rPr lang="en-AU" dirty="0" err="1"/>
              <a:t>pg</a:t>
            </a:r>
            <a:r>
              <a:rPr lang="en-AU" dirty="0"/>
              <a:t> 377 Q 1 – 4</a:t>
            </a:r>
          </a:p>
          <a:p>
            <a:pPr marL="457200" lvl="1" indent="0">
              <a:buNone/>
            </a:pPr>
            <a:endParaRPr lang="en-AU" dirty="0"/>
          </a:p>
        </p:txBody>
      </p:sp>
    </p:spTree>
    <p:extLst>
      <p:ext uri="{BB962C8B-B14F-4D97-AF65-F5344CB8AC3E}">
        <p14:creationId xmlns:p14="http://schemas.microsoft.com/office/powerpoint/2010/main" val="2177621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676C9-80F9-4A4D-A284-E6681548CA79}"/>
              </a:ext>
            </a:extLst>
          </p:cNvPr>
          <p:cNvSpPr>
            <a:spLocks noGrp="1"/>
          </p:cNvSpPr>
          <p:nvPr>
            <p:ph type="title"/>
          </p:nvPr>
        </p:nvSpPr>
        <p:spPr/>
        <p:txBody>
          <a:bodyPr/>
          <a:lstStyle/>
          <a:p>
            <a:r>
              <a:rPr lang="en-US" dirty="0"/>
              <a:t>Nitrogenous waste</a:t>
            </a:r>
          </a:p>
        </p:txBody>
      </p:sp>
      <p:sp>
        <p:nvSpPr>
          <p:cNvPr id="3" name="Content Placeholder 2">
            <a:extLst>
              <a:ext uri="{FF2B5EF4-FFF2-40B4-BE49-F238E27FC236}">
                <a16:creationId xmlns:a16="http://schemas.microsoft.com/office/drawing/2014/main" id="{205C209E-D658-AD48-854B-A9ECF21DA461}"/>
              </a:ext>
            </a:extLst>
          </p:cNvPr>
          <p:cNvSpPr>
            <a:spLocks noGrp="1"/>
          </p:cNvSpPr>
          <p:nvPr>
            <p:ph idx="1"/>
          </p:nvPr>
        </p:nvSpPr>
        <p:spPr>
          <a:xfrm>
            <a:off x="1251678" y="1305594"/>
            <a:ext cx="10178322" cy="4571999"/>
          </a:xfrm>
        </p:spPr>
        <p:txBody>
          <a:bodyPr>
            <a:noAutofit/>
          </a:bodyPr>
          <a:lstStyle/>
          <a:p>
            <a:r>
              <a:rPr lang="en-AU" altLang="en-US" sz="2400" b="1" dirty="0">
                <a:solidFill>
                  <a:srgbClr val="00B050"/>
                </a:solidFill>
              </a:rPr>
              <a:t>Nitrogenous wastes </a:t>
            </a:r>
            <a:r>
              <a:rPr lang="en-AU" altLang="en-US" sz="2400" dirty="0"/>
              <a:t>are metabolic waste products </a:t>
            </a:r>
            <a:r>
              <a:rPr lang="en-GB" altLang="en-US" sz="2400" dirty="0"/>
              <a:t>that contain nitrogen; the result of the metabolic breakdown of proteins and nucleic </a:t>
            </a:r>
            <a:r>
              <a:rPr lang="en-AU" altLang="en-US" sz="2400" dirty="0"/>
              <a:t>acids.</a:t>
            </a:r>
            <a:endParaRPr lang="en-AU" altLang="en-US" sz="2400" b="1" dirty="0"/>
          </a:p>
          <a:p>
            <a:r>
              <a:rPr lang="en-AU" altLang="en-US" sz="2400" b="1" dirty="0">
                <a:solidFill>
                  <a:srgbClr val="00B050"/>
                </a:solidFill>
              </a:rPr>
              <a:t>Excretion</a:t>
            </a:r>
            <a:r>
              <a:rPr lang="en-AU" altLang="en-US" sz="2400" dirty="0"/>
              <a:t> is the removal of nitrogenous wastes. </a:t>
            </a:r>
          </a:p>
          <a:p>
            <a:endParaRPr lang="en-US" sz="2400" dirty="0"/>
          </a:p>
        </p:txBody>
      </p:sp>
      <p:pic>
        <p:nvPicPr>
          <p:cNvPr id="1026" name="Picture 2" descr="Nitrogenous Wastes: Definition, Forms &amp;amp; Interrelationships - Video &amp;amp; Lesson  Transcript | Study.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8182" y="2936697"/>
            <a:ext cx="6282777" cy="3532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200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Nitrogenous waste</a:t>
            </a:r>
          </a:p>
        </p:txBody>
      </p:sp>
      <p:sp>
        <p:nvSpPr>
          <p:cNvPr id="3" name="Content Placeholder 2"/>
          <p:cNvSpPr>
            <a:spLocks noGrp="1"/>
          </p:cNvSpPr>
          <p:nvPr>
            <p:ph idx="1"/>
          </p:nvPr>
        </p:nvSpPr>
        <p:spPr>
          <a:xfrm>
            <a:off x="1251678" y="1403499"/>
            <a:ext cx="10178322" cy="3593591"/>
          </a:xfrm>
        </p:spPr>
        <p:txBody>
          <a:bodyPr>
            <a:normAutofit/>
          </a:bodyPr>
          <a:lstStyle/>
          <a:p>
            <a:r>
              <a:rPr lang="en-AU" altLang="en-US" sz="2400" dirty="0"/>
              <a:t>One such nitrogenous waste is </a:t>
            </a:r>
            <a:r>
              <a:rPr lang="en-AU" altLang="en-US" sz="2400" dirty="0">
                <a:solidFill>
                  <a:srgbClr val="00B050"/>
                </a:solidFill>
              </a:rPr>
              <a:t>ammonia</a:t>
            </a:r>
            <a:r>
              <a:rPr lang="en-AU" altLang="en-US" sz="2400" dirty="0"/>
              <a:t>, which is extremely toxic.  A build-up of ammonia in cells can affect their pH severely.</a:t>
            </a:r>
          </a:p>
          <a:p>
            <a:r>
              <a:rPr lang="en-AU" altLang="en-US" sz="2400" dirty="0"/>
              <a:t>Ammonia makes cell contents more basic, which can denature enzymes and compromise their function. This, in turn, can reduce metabolic activity.</a:t>
            </a:r>
          </a:p>
          <a:p>
            <a:pPr marL="0" indent="0">
              <a:buNone/>
            </a:pPr>
            <a:endParaRPr lang="en-AU" sz="2400" dirty="0"/>
          </a:p>
        </p:txBody>
      </p:sp>
    </p:spTree>
    <p:extLst>
      <p:ext uri="{BB962C8B-B14F-4D97-AF65-F5344CB8AC3E}">
        <p14:creationId xmlns:p14="http://schemas.microsoft.com/office/powerpoint/2010/main" val="452150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24B80D9-5FCA-C749-8D2F-3174DEE17DF8}"/>
              </a:ext>
            </a:extLst>
          </p:cNvPr>
          <p:cNvSpPr>
            <a:spLocks noGrp="1"/>
          </p:cNvSpPr>
          <p:nvPr>
            <p:ph type="title"/>
          </p:nvPr>
        </p:nvSpPr>
        <p:spPr/>
        <p:txBody>
          <a:bodyPr/>
          <a:lstStyle/>
          <a:p>
            <a:r>
              <a:rPr lang="en-US" dirty="0"/>
              <a:t>Metabolic waste</a:t>
            </a:r>
          </a:p>
        </p:txBody>
      </p:sp>
      <p:sp>
        <p:nvSpPr>
          <p:cNvPr id="5" name="Content Placeholder 4">
            <a:extLst>
              <a:ext uri="{FF2B5EF4-FFF2-40B4-BE49-F238E27FC236}">
                <a16:creationId xmlns:a16="http://schemas.microsoft.com/office/drawing/2014/main" id="{475248F7-F572-1448-BD30-81D949418C43}"/>
              </a:ext>
            </a:extLst>
          </p:cNvPr>
          <p:cNvSpPr>
            <a:spLocks noGrp="1"/>
          </p:cNvSpPr>
          <p:nvPr>
            <p:ph idx="1"/>
          </p:nvPr>
        </p:nvSpPr>
        <p:spPr>
          <a:xfrm>
            <a:off x="1251678" y="1632204"/>
            <a:ext cx="10178322" cy="3593591"/>
          </a:xfrm>
        </p:spPr>
        <p:txBody>
          <a:bodyPr>
            <a:noAutofit/>
          </a:bodyPr>
          <a:lstStyle/>
          <a:p>
            <a:r>
              <a:rPr lang="en-US" sz="2400" dirty="0"/>
              <a:t>Major waste product – nitrogenous waste</a:t>
            </a:r>
          </a:p>
          <a:p>
            <a:r>
              <a:rPr lang="en-US" sz="2400" dirty="0"/>
              <a:t>Created from the breakdown of proteins &amp; nucleic acids</a:t>
            </a:r>
          </a:p>
          <a:p>
            <a:pPr lvl="1"/>
            <a:r>
              <a:rPr lang="en-US" sz="2400" dirty="0"/>
              <a:t>When used for energy</a:t>
            </a:r>
          </a:p>
          <a:p>
            <a:pPr lvl="1"/>
            <a:r>
              <a:rPr lang="en-US" sz="2400" dirty="0"/>
              <a:t>When converted to carbohydrates &amp; fats</a:t>
            </a:r>
          </a:p>
          <a:p>
            <a:r>
              <a:rPr lang="en-US" sz="2400" dirty="0"/>
              <a:t>Waste converted to</a:t>
            </a:r>
          </a:p>
          <a:p>
            <a:pPr lvl="1"/>
            <a:r>
              <a:rPr lang="en-US" sz="2400" dirty="0"/>
              <a:t>Ammonia</a:t>
            </a:r>
          </a:p>
          <a:p>
            <a:pPr lvl="1"/>
            <a:r>
              <a:rPr lang="en-US" sz="2400" dirty="0"/>
              <a:t>Urea</a:t>
            </a:r>
          </a:p>
          <a:p>
            <a:pPr lvl="1"/>
            <a:r>
              <a:rPr lang="en-US" sz="2400" dirty="0"/>
              <a:t>Uric acid</a:t>
            </a:r>
          </a:p>
        </p:txBody>
      </p:sp>
    </p:spTree>
    <p:extLst>
      <p:ext uri="{BB962C8B-B14F-4D97-AF65-F5344CB8AC3E}">
        <p14:creationId xmlns:p14="http://schemas.microsoft.com/office/powerpoint/2010/main" val="2470069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0AF80-067E-2A4C-8AD2-7B184ED497FD}"/>
              </a:ext>
            </a:extLst>
          </p:cNvPr>
          <p:cNvSpPr>
            <a:spLocks noGrp="1"/>
          </p:cNvSpPr>
          <p:nvPr>
            <p:ph type="title"/>
          </p:nvPr>
        </p:nvSpPr>
        <p:spPr/>
        <p:txBody>
          <a:bodyPr/>
          <a:lstStyle/>
          <a:p>
            <a:r>
              <a:rPr lang="en-US" dirty="0"/>
              <a:t>Nitrogenous waste</a:t>
            </a:r>
          </a:p>
        </p:txBody>
      </p:sp>
      <p:pic>
        <p:nvPicPr>
          <p:cNvPr id="4" name="Picture 1">
            <a:extLst>
              <a:ext uri="{FF2B5EF4-FFF2-40B4-BE49-F238E27FC236}">
                <a16:creationId xmlns:a16="http://schemas.microsoft.com/office/drawing/2014/main" id="{18B748B8-2D25-FE4B-A71E-2FA39B38633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73276" y="1264357"/>
            <a:ext cx="7402934" cy="5460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6546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6112A-80C6-5144-820A-F8D9CCDA680E}"/>
              </a:ext>
            </a:extLst>
          </p:cNvPr>
          <p:cNvSpPr>
            <a:spLocks noGrp="1"/>
          </p:cNvSpPr>
          <p:nvPr>
            <p:ph type="title"/>
          </p:nvPr>
        </p:nvSpPr>
        <p:spPr>
          <a:xfrm>
            <a:off x="816304" y="657752"/>
            <a:ext cx="3437290" cy="4374850"/>
          </a:xfrm>
        </p:spPr>
        <p:txBody>
          <a:bodyPr vert="horz" lIns="91440" tIns="45720" rIns="91440" bIns="45720" rtlCol="0" anchor="ctr">
            <a:normAutofit/>
          </a:bodyPr>
          <a:lstStyle/>
          <a:p>
            <a:pPr algn="ctr"/>
            <a:r>
              <a:rPr lang="en-US" sz="2900" spc="800" dirty="0"/>
              <a:t>Nitrogenous waste</a:t>
            </a:r>
          </a:p>
        </p:txBody>
      </p:sp>
      <p:pic>
        <p:nvPicPr>
          <p:cNvPr id="4" name="Picture 2" descr="Ammoniaï¡Released when liver breaks down proteins(amino acids) by deamination (removal ofamine group)ï¡Very solubleï¡Very tox...">
            <a:extLst>
              <a:ext uri="{FF2B5EF4-FFF2-40B4-BE49-F238E27FC236}">
                <a16:creationId xmlns:a16="http://schemas.microsoft.com/office/drawing/2014/main" id="{62ED2E65-4E5B-1D45-8613-15E0F43798E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22480" y="483971"/>
            <a:ext cx="7374754" cy="553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1192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59C7C-3DA1-0748-9161-10D8E2461738}"/>
              </a:ext>
            </a:extLst>
          </p:cNvPr>
          <p:cNvSpPr>
            <a:spLocks noGrp="1"/>
          </p:cNvSpPr>
          <p:nvPr>
            <p:ph type="title"/>
          </p:nvPr>
        </p:nvSpPr>
        <p:spPr>
          <a:xfrm>
            <a:off x="930604" y="629176"/>
            <a:ext cx="3437290" cy="4374850"/>
          </a:xfrm>
        </p:spPr>
        <p:txBody>
          <a:bodyPr vert="horz" lIns="91440" tIns="45720" rIns="91440" bIns="45720" rtlCol="0" anchor="ctr">
            <a:normAutofit/>
          </a:bodyPr>
          <a:lstStyle/>
          <a:p>
            <a:pPr algn="ctr"/>
            <a:r>
              <a:rPr lang="en-US" sz="2900" spc="800" dirty="0"/>
              <a:t>Nitrogenous waste</a:t>
            </a:r>
          </a:p>
        </p:txBody>
      </p:sp>
      <p:pic>
        <p:nvPicPr>
          <p:cNvPr id="4" name="Picture 2" descr="Excretion: Fishï¡Fish can excreteammonia directlythrough their gills.ï¡Q: Why is it safe for fishto excrete ammonia?ï¡Q: If o...">
            <a:extLst>
              <a:ext uri="{FF2B5EF4-FFF2-40B4-BE49-F238E27FC236}">
                <a16:creationId xmlns:a16="http://schemas.microsoft.com/office/drawing/2014/main" id="{2544D5F2-2A76-D149-8182-3ED7C1ECA27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89128" y="564974"/>
            <a:ext cx="7171502" cy="5378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5719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59C7C-3DA1-0748-9161-10D8E2461738}"/>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2900" spc="800"/>
              <a:t>Nitrogenous waste</a:t>
            </a:r>
          </a:p>
        </p:txBody>
      </p:sp>
      <p:pic>
        <p:nvPicPr>
          <p:cNvPr id="7" name="Picture 2" descr="Ureaï¡Product of two waste moleculesï¡ammonia, NH3ï¡carbon dioxide, CO2ï¡Conversion occurs in the liverï¡requires energyï¡Low to...">
            <a:extLst>
              <a:ext uri="{FF2B5EF4-FFF2-40B4-BE49-F238E27FC236}">
                <a16:creationId xmlns:a16="http://schemas.microsoft.com/office/drawing/2014/main" id="{CAE2C004-9FB2-4347-80FD-07FF4F98E3D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31612" y="782244"/>
            <a:ext cx="7356491" cy="5517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02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59C7C-3DA1-0748-9161-10D8E2461738}"/>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2900" spc="800"/>
              <a:t>Nitrogenous waste</a:t>
            </a:r>
          </a:p>
        </p:txBody>
      </p:sp>
      <p:pic>
        <p:nvPicPr>
          <p:cNvPr id="8" name="Picture 2" descr="Uric Acidï¡Product of nucleic acid breakdownï¡specifically of purine bases (A and G)ï¡Released through liver metabolismï¡Very ...">
            <a:extLst>
              <a:ext uri="{FF2B5EF4-FFF2-40B4-BE49-F238E27FC236}">
                <a16:creationId xmlns:a16="http://schemas.microsoft.com/office/drawing/2014/main" id="{9D3010CB-51E9-9442-A423-CEE4B83EB9A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561758" y="851337"/>
            <a:ext cx="7096199" cy="53221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13454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{D1DCFD6E-1DB3-4D4F-AEED-FE2DCABF7904}tf10001071</Template>
  <TotalTime>15</TotalTime>
  <Words>368</Words>
  <Application>Microsoft Macintosh PowerPoint</Application>
  <PresentationFormat>Widescreen</PresentationFormat>
  <Paragraphs>60</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Gill Sans MT</vt:lpstr>
      <vt:lpstr>Impact</vt:lpstr>
      <vt:lpstr>Badge</vt:lpstr>
      <vt:lpstr>Homeostasis</vt:lpstr>
      <vt:lpstr>Nitrogenous waste</vt:lpstr>
      <vt:lpstr>Nitrogenous waste</vt:lpstr>
      <vt:lpstr>Metabolic waste</vt:lpstr>
      <vt:lpstr>Nitrogenous waste</vt:lpstr>
      <vt:lpstr>Nitrogenous waste</vt:lpstr>
      <vt:lpstr>Nitrogenous waste</vt:lpstr>
      <vt:lpstr>Nitrogenous waste</vt:lpstr>
      <vt:lpstr>Nitrogenous waste</vt:lpstr>
      <vt:lpstr>Nitrogenous waste</vt:lpstr>
      <vt:lpstr>Nitrogenous waste</vt:lpstr>
      <vt:lpstr>Nitrogenous waste</vt:lpstr>
      <vt:lpstr>Nitrogenous waste</vt:lpstr>
      <vt:lpstr>Nitrogenous waste</vt:lpstr>
      <vt:lpstr>Exam focus</vt:lpstr>
      <vt:lpstr>Activities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Homeostasis</dc:title>
  <dc:creator>RAYNER Elizabeth [Rossmoyne Senior High School]</dc:creator>
  <cp:lastModifiedBy>RAYNER Elizabeth [Rossmoyne Senior High School]</cp:lastModifiedBy>
  <cp:revision>1</cp:revision>
  <dcterms:created xsi:type="dcterms:W3CDTF">2022-08-11T12:19:07Z</dcterms:created>
  <dcterms:modified xsi:type="dcterms:W3CDTF">2022-08-11T12:34:22Z</dcterms:modified>
</cp:coreProperties>
</file>